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66" r:id="rId11"/>
    <p:sldId id="267" r:id="rId12"/>
    <p:sldId id="269" r:id="rId13"/>
    <p:sldId id="270" r:id="rId14"/>
    <p:sldId id="276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661EA-DCE4-4CE6-915E-379EA627A028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93B77-2848-4406-9FA5-D50BA410A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661EA-DCE4-4CE6-915E-379EA627A028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93B77-2848-4406-9FA5-D50BA410A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661EA-DCE4-4CE6-915E-379EA627A028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93B77-2848-4406-9FA5-D50BA410A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661EA-DCE4-4CE6-915E-379EA627A028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93B77-2848-4406-9FA5-D50BA410A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661EA-DCE4-4CE6-915E-379EA627A028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93B77-2848-4406-9FA5-D50BA410A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661EA-DCE4-4CE6-915E-379EA627A028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93B77-2848-4406-9FA5-D50BA410A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661EA-DCE4-4CE6-915E-379EA627A028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93B77-2848-4406-9FA5-D50BA410A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661EA-DCE4-4CE6-915E-379EA627A028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93B77-2848-4406-9FA5-D50BA410A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661EA-DCE4-4CE6-915E-379EA627A028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93B77-2848-4406-9FA5-D50BA410A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661EA-DCE4-4CE6-915E-379EA627A028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93B77-2848-4406-9FA5-D50BA410A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661EA-DCE4-4CE6-915E-379EA627A028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93B77-2848-4406-9FA5-D50BA410A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86661EA-DCE4-4CE6-915E-379EA627A028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E93B77-2848-4406-9FA5-D50BA410A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stories-taksis.blogspot.com/2016/10/dojo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cps.k12.in.us/cms/lib03/IN01000800/Centricity/Domain/1084/hero-privacy.png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om.cy/url?sa=i&amp;rct=j&amp;q=&amp;esrc=s&amp;source=images&amp;cd=&amp;cad=rja&amp;uact=8&amp;ved=2ahUKEwjlj_fWpNfeAhVRRBoKHRFiDFQQjRx6BAgBEAU&amp;url=http://gettingsmart.com/wp-content/uploads/2014/08/&amp;psig=AOvVaw2xn09bsND4lDGM3lT7IRov&amp;ust=154240096842173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stcodesign.com/3064130/the-35-most-innovative-apps-of-the-year" TargetMode="External"/><Relationship Id="rId2" Type="http://schemas.openxmlformats.org/officeDocument/2006/relationships/hyperlink" Target="https://www.fastcodesign.com/product/class-story-and-school-stor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c.com/profile/classdoj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7406640" cy="27607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</a:t>
            </a:r>
            <a:r>
              <a:rPr lang="el-GR" b="1" dirty="0" smtClean="0">
                <a:solidFill>
                  <a:schemeClr val="tx1"/>
                </a:solidFill>
              </a:rPr>
              <a:t> χρήση του διαδικτυακού προγράμματος </a:t>
            </a:r>
            <a:r>
              <a:rPr lang="en-US" b="1" dirty="0" smtClean="0">
                <a:solidFill>
                  <a:schemeClr val="tx1"/>
                </a:solidFill>
              </a:rPr>
              <a:t>Class Dojo</a:t>
            </a:r>
            <a:r>
              <a:rPr lang="el-GR" b="1" dirty="0" smtClean="0">
                <a:solidFill>
                  <a:schemeClr val="tx1"/>
                </a:solidFill>
              </a:rPr>
              <a:t> ως εργαλείο διαχείρισης της τάξης </a:t>
            </a:r>
          </a:p>
          <a:p>
            <a:pPr algn="ctr"/>
            <a:endParaRPr lang="el-GR" b="1" dirty="0" smtClean="0">
              <a:solidFill>
                <a:schemeClr val="tx1"/>
              </a:solidFill>
            </a:endParaRPr>
          </a:p>
          <a:p>
            <a:pPr algn="ctr"/>
            <a:endParaRPr lang="el-GR" b="1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Δημοτικό Σχολείο Εργατών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21 Νοεμβρίου 2018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699792" y="404664"/>
            <a:ext cx="7406640" cy="1472184"/>
          </a:xfrm>
        </p:spPr>
        <p:txBody>
          <a:bodyPr>
            <a:normAutofit/>
          </a:bodyPr>
          <a:lstStyle/>
          <a:p>
            <a:r>
              <a:rPr lang="el-GR" sz="6000" b="1" dirty="0" smtClean="0"/>
              <a:t>           </a:t>
            </a:r>
            <a:r>
              <a:rPr lang="en-US" sz="6000" b="1" dirty="0" smtClean="0"/>
              <a:t>Class Dojo</a:t>
            </a:r>
            <a:endParaRPr lang="en-US" sz="6000" b="1" dirty="0"/>
          </a:p>
        </p:txBody>
      </p:sp>
      <p:pic>
        <p:nvPicPr>
          <p:cNvPr id="97284" name="Picture 4" descr="Αποτέλεσμα εικόνας για classdoj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322" y="404664"/>
            <a:ext cx="4032324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24800" cy="2057400"/>
          </a:xfrm>
        </p:spPr>
        <p:txBody>
          <a:bodyPr>
            <a:normAutofit fontScale="90000"/>
          </a:bodyPr>
          <a:lstStyle/>
          <a:p>
            <a:r>
              <a:rPr lang="el-GR" sz="7300" dirty="0" smtClean="0"/>
              <a:t>Συγχαρητήρια !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3100" dirty="0" smtClean="0"/>
              <a:t>Η τάξη σας έχει κερδίσει 200 βαθμούς στο</a:t>
            </a:r>
            <a:r>
              <a:rPr lang="en-US" sz="3100" dirty="0" smtClean="0"/>
              <a:t> Class Dojo !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648200"/>
            <a:ext cx="6400800" cy="1752600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l-GR" b="1" dirty="0" smtClean="0"/>
          </a:p>
          <a:p>
            <a:pPr algn="ctr"/>
            <a:r>
              <a:rPr lang="el-GR" b="1" dirty="0" smtClean="0"/>
              <a:t>Για  μία μέρα μπορείτε να καθίσετε</a:t>
            </a:r>
          </a:p>
          <a:p>
            <a:pPr algn="ctr"/>
            <a:r>
              <a:rPr lang="el-GR" b="1" dirty="0" smtClean="0"/>
              <a:t>με όποιον θέλετε</a:t>
            </a:r>
            <a:r>
              <a:rPr lang="el-GR" dirty="0" smtClean="0"/>
              <a:t>!</a:t>
            </a:r>
            <a:endParaRPr lang="en-US" dirty="0"/>
          </a:p>
        </p:txBody>
      </p:sp>
      <p:pic>
        <p:nvPicPr>
          <p:cNvPr id="108546" name="Picture 2" descr="http://www.cps.k12.in.us/cms/lib03/IN01000800/Centricity/Domain/1084/hero-privacy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204864"/>
            <a:ext cx="3528392" cy="25580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τι επιβάλω «ποινές»;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043608" y="1340768"/>
            <a:ext cx="7620000" cy="51816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Script" panose="020B05040200000000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Script" panose="020B05040200000000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6800" dirty="0"/>
              <a:t>Έλλειψη σεβασμού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6800" dirty="0"/>
              <a:t>Αγένεια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6800" dirty="0"/>
              <a:t>Μη ολοκλήρωση εργασίας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6800" dirty="0"/>
              <a:t>Μη εκτέλεση εργασίας στο σπίτι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6800" dirty="0"/>
              <a:t>Απροετοίμαστος/η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6800" dirty="0"/>
              <a:t>Γκρίνιες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6800" dirty="0"/>
              <a:t>Καυγάδες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6800" dirty="0"/>
              <a:t>Μη υπακοή στους κανόνες: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6800" dirty="0"/>
              <a:t>Δεν περιμένω τη σειρά μου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6800" dirty="0"/>
              <a:t>Μιλώ χωρίς άδεια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Script" panose="020B0504020000000003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Πώς επιβάλω «ποινές»;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185068">
            <a:off x="457200" y="1600201"/>
            <a:ext cx="8229600" cy="1219199"/>
          </a:xfr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l-GR" dirty="0" smtClean="0"/>
              <a:t>Με την αφαίρεση βαθμών τους οποίους καθορίζει ο κάθε εκπαιδευτικός.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17410" name="Picture 2" descr="Image result for class dojo pic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95600"/>
            <a:ext cx="57150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το </a:t>
            </a:r>
            <a:r>
              <a:rPr lang="en-US" dirty="0" smtClean="0"/>
              <a:t>Class Dojo;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l-GR" dirty="0" smtClean="0"/>
              <a:t>Συμβάλλει στη δημιουργία ενός θετικού κλίματος στην τάξη.</a:t>
            </a:r>
          </a:p>
          <a:p>
            <a:endParaRPr lang="el-GR" dirty="0" smtClean="0"/>
          </a:p>
          <a:p>
            <a:r>
              <a:rPr lang="el-GR" dirty="0" smtClean="0"/>
              <a:t>Ενισχύει  τις θετικές συμπεριφορές των παιδιών.</a:t>
            </a:r>
          </a:p>
          <a:p>
            <a:endParaRPr lang="el-GR" dirty="0" smtClean="0"/>
          </a:p>
          <a:p>
            <a:r>
              <a:rPr lang="el-GR" dirty="0" smtClean="0"/>
              <a:t>Δίνει κίνητρο στα παιδιά να καλλιεργήσουν κάποιες δεξιότητες και να εφαρμόσουν κανόνες.</a:t>
            </a:r>
          </a:p>
          <a:p>
            <a:endParaRPr lang="el-GR" dirty="0" smtClean="0"/>
          </a:p>
          <a:p>
            <a:r>
              <a:rPr lang="el-GR" dirty="0" smtClean="0"/>
              <a:t>Οι βαθμοί παρουσιάζονται ολικά και αναλυτικά για κάθε μαθητή ξεχωριστά αλλά και για ολόκληρη την τάξη. 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pPr>
              <a:buNone/>
            </a:pPr>
            <a:endParaRPr lang="el-GR" dirty="0" smtClean="0"/>
          </a:p>
        </p:txBody>
      </p:sp>
      <p:pic>
        <p:nvPicPr>
          <p:cNvPr id="4" name="Picture 2" descr="Image result for class dojo pic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0"/>
            <a:ext cx="2475756" cy="1311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916832"/>
            <a:ext cx="7498080" cy="4176464"/>
          </a:xfr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sz="3800" dirty="0" smtClean="0"/>
              <a:t>   </a:t>
            </a:r>
            <a:r>
              <a:rPr lang="el-GR" sz="3800" b="1" dirty="0" smtClean="0"/>
              <a:t>Βελτιώνει την επικοινωνία των δασκάλων με τους γονείς: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Οι γονείς του παιδιού μπορούν να ενημερωθούν οποιαδήποτε στιγμή για την συμπεριφορά του παιδιού τους στην τάξη μέσω της εφαρμογής είτε στο κινητό είτε στο </a:t>
            </a:r>
            <a:r>
              <a:rPr lang="en-US" dirty="0" smtClean="0"/>
              <a:t>tablet.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Οι γονείς μπορούν να επικοινωνήσουν με τον</a:t>
            </a:r>
            <a:r>
              <a:rPr lang="en-US" dirty="0" smtClean="0"/>
              <a:t>/</a:t>
            </a:r>
            <a:r>
              <a:rPr lang="el-GR" dirty="0" smtClean="0"/>
              <a:t>ην δάσκαλο/α.</a:t>
            </a:r>
          </a:p>
          <a:p>
            <a:endParaRPr lang="el-GR" dirty="0" smtClean="0"/>
          </a:p>
          <a:p>
            <a:pPr lvl="0"/>
            <a:r>
              <a:rPr lang="el-GR" dirty="0" smtClean="0"/>
              <a:t>Ο δάσκαλος μπορεί να προβάλει φωτογραφίες από δραστηριότητες και εργασίες των παιδιών στην τάξη.</a:t>
            </a:r>
          </a:p>
          <a:p>
            <a:endParaRPr lang="el-GR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το </a:t>
            </a:r>
            <a:r>
              <a:rPr lang="en-US" dirty="0" smtClean="0"/>
              <a:t>Class Dojo;</a:t>
            </a:r>
            <a:endParaRPr lang="en-US" dirty="0"/>
          </a:p>
        </p:txBody>
      </p:sp>
      <p:pic>
        <p:nvPicPr>
          <p:cNvPr id="118786" name="Picture 2" descr="Σχετική εικόνα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60648"/>
            <a:ext cx="2117679" cy="1471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 rot="21296120">
            <a:off x="486748" y="1114559"/>
            <a:ext cx="8349640" cy="2765036"/>
          </a:xfrm>
          <a:prstGeom prst="rect">
            <a:avLst/>
          </a:prstGeom>
          <a:ln w="7620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κάθε παιδί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l-GR" sz="3200" dirty="0"/>
              <a:t>/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κάθε γονιός έχει πρόσβαση στο δικό του και μόνο λογαριασμό στο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Dojo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pic>
        <p:nvPicPr>
          <p:cNvPr id="24578" name="Picture 2" descr="https://static.classdojo.com/img/home/monst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343400"/>
            <a:ext cx="8534400" cy="1966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ΠΡΟΣΟΧΗ!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 rot="21426855">
            <a:off x="571435" y="1185138"/>
            <a:ext cx="8229600" cy="4334473"/>
          </a:xfrm>
          <a:prstGeom prst="rect">
            <a:avLst/>
          </a:prstGeom>
          <a:ln w="7620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endParaRPr lang="el-GR" sz="3200" dirty="0" smtClean="0"/>
          </a:p>
          <a:p>
            <a:pPr lvl="0">
              <a:buFont typeface="Arial" pitchFamily="34" charset="0"/>
              <a:buChar char="•"/>
            </a:pPr>
            <a:r>
              <a:rPr lang="el-GR" sz="3200" dirty="0" smtClean="0"/>
              <a:t>Να μην είναι συνέχεια ανοιχτό την ώρα του μαθήματος. Απόσπαση προσοχής.</a:t>
            </a:r>
          </a:p>
          <a:p>
            <a:pPr lvl="0">
              <a:spcBef>
                <a:spcPts val="1600"/>
              </a:spcBef>
              <a:buFont typeface="Arial" pitchFamily="34" charset="0"/>
              <a:buChar char="•"/>
            </a:pPr>
            <a:r>
              <a:rPr lang="el-GR" sz="3200" dirty="0" smtClean="0"/>
              <a:t>Να μην γίνουν οι βαθμοί αυτοσκοπός(βαθμοθηρία).</a:t>
            </a:r>
          </a:p>
          <a:p>
            <a:pPr lvl="0">
              <a:spcBef>
                <a:spcPts val="1600"/>
              </a:spcBef>
              <a:buFont typeface="Arial" pitchFamily="34" charset="0"/>
              <a:buChar char="•"/>
            </a:pPr>
            <a:r>
              <a:rPr lang="el-GR" sz="3200" dirty="0" smtClean="0"/>
              <a:t>Να γίνεται τακτικός έλεγχος στα μηνύματα των γονιών.</a:t>
            </a:r>
          </a:p>
        </p:txBody>
      </p:sp>
      <p:pic>
        <p:nvPicPr>
          <p:cNvPr id="4" name="Picture 2" descr="https://static.classdojo.com/img/home/monst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157192"/>
            <a:ext cx="7776864" cy="1792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imcloughlin.com/wp-content/uploads/2015/07/631904_orig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573016"/>
            <a:ext cx="5105400" cy="2426641"/>
          </a:xfrm>
          <a:prstGeom prst="rect">
            <a:avLst/>
          </a:prstGeo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>
          <a:xfrm rot="21055038">
            <a:off x="448195" y="1116264"/>
            <a:ext cx="8349640" cy="1891605"/>
          </a:xfrm>
          <a:prstGeom prst="rect">
            <a:avLst/>
          </a:prstGeom>
          <a:ln w="7620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4800" dirty="0" smtClean="0"/>
              <a:t>Και τώρα στην πράξη…</a:t>
            </a:r>
            <a:endParaRPr kumimoji="0" lang="el-GR" sz="48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0" algn="ctr">
              <a:buNone/>
            </a:pPr>
            <a:r>
              <a:rPr lang="el-GR" sz="5100" b="1" dirty="0" err="1" smtClean="0">
                <a:ea typeface="Aka-AcidGR-DiaryGirl" pitchFamily="50" charset="-95"/>
              </a:rPr>
              <a:t>To</a:t>
            </a:r>
            <a:r>
              <a:rPr lang="el-GR" sz="5100" b="1" dirty="0" smtClean="0">
                <a:ea typeface="Aka-AcidGR-DiaryGirl" pitchFamily="50" charset="-95"/>
              </a:rPr>
              <a:t> </a:t>
            </a:r>
            <a:r>
              <a:rPr lang="el-GR" sz="5100" b="1" dirty="0" err="1" smtClean="0">
                <a:ea typeface="Aka-AcidGR-DiaryGirl" pitchFamily="50" charset="-95"/>
              </a:rPr>
              <a:t>Class</a:t>
            </a:r>
            <a:r>
              <a:rPr lang="el-GR" sz="5100" b="1" dirty="0" smtClean="0">
                <a:ea typeface="Aka-AcidGR-DiaryGirl" pitchFamily="50" charset="-95"/>
              </a:rPr>
              <a:t> </a:t>
            </a:r>
            <a:r>
              <a:rPr lang="el-GR" sz="5100" b="1" dirty="0" err="1" smtClean="0">
                <a:ea typeface="Aka-AcidGR-DiaryGirl" pitchFamily="50" charset="-95"/>
              </a:rPr>
              <a:t>Dojo</a:t>
            </a:r>
            <a:r>
              <a:rPr lang="el-GR" sz="5100" b="1" dirty="0" smtClean="0">
                <a:ea typeface="Aka-AcidGR-DiaryGirl" pitchFamily="50" charset="-95"/>
              </a:rPr>
              <a:t> είναι ένα σύγχρονο εργαλείο αξιολόγησης και επικοινωνίας.</a:t>
            </a:r>
          </a:p>
          <a:p>
            <a:pPr lvl="0" algn="ctr">
              <a:buNone/>
            </a:pPr>
            <a:endParaRPr lang="el-GR" b="1" dirty="0" smtClean="0">
              <a:ea typeface="Aka-AcidGR-DiaryGirl" pitchFamily="50" charset="-95"/>
            </a:endParaRPr>
          </a:p>
          <a:p>
            <a:pPr lvl="0" algn="ctr">
              <a:buNone/>
            </a:pPr>
            <a:r>
              <a:rPr lang="el-GR" b="1" dirty="0" smtClean="0">
                <a:ea typeface="Aka-AcidGR-DiaryGirl" pitchFamily="50" charset="-95"/>
              </a:rPr>
              <a:t> </a:t>
            </a:r>
          </a:p>
          <a:p>
            <a:pPr lvl="0">
              <a:buNone/>
            </a:pPr>
            <a:r>
              <a:rPr lang="el-GR" sz="4400" u="sng" dirty="0" smtClean="0">
                <a:ea typeface="Aka-AcidGR-DiaryGirl" pitchFamily="50" charset="-95"/>
              </a:rPr>
              <a:t>Σου δίνει τη δυνατότητα για: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Char char="-"/>
              <a:defRPr/>
            </a:pPr>
            <a:r>
              <a:rPr lang="el-GR" sz="4400" dirty="0" smtClean="0">
                <a:ea typeface="Aka-AcidGR-DiaryGirl" pitchFamily="50" charset="-95"/>
              </a:rPr>
              <a:t>επιβράβευση σημαντικών δεξιοτήτων ή συμπεριφορών των μαθητών</a:t>
            </a:r>
            <a:r>
              <a:rPr lang="en-US" sz="4400" dirty="0" smtClean="0">
                <a:ea typeface="Aka-AcidGR-DiaryGirl" pitchFamily="50" charset="-95"/>
              </a:rPr>
              <a:t>.</a:t>
            </a:r>
            <a:endParaRPr lang="el-GR" sz="4400" dirty="0" smtClean="0">
              <a:ea typeface="Aka-AcidGR-DiaryGirl" pitchFamily="50" charset="-95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Char char="-"/>
              <a:defRPr/>
            </a:pPr>
            <a:r>
              <a:rPr lang="el-GR" sz="4400" dirty="0" smtClean="0">
                <a:ea typeface="Aka-AcidGR-DiaryGirl" pitchFamily="50" charset="-95"/>
              </a:rPr>
              <a:t>επιβολή «ποινών» λόγω μη αποδεκτών συμπεριφορών</a:t>
            </a:r>
            <a:r>
              <a:rPr lang="en-US" sz="4400" dirty="0" smtClean="0">
                <a:ea typeface="Aka-AcidGR-DiaryGirl" pitchFamily="50" charset="-95"/>
              </a:rPr>
              <a:t>.</a:t>
            </a:r>
            <a:endParaRPr lang="el-GR" sz="4400" dirty="0" smtClean="0">
              <a:ea typeface="Aka-AcidGR-DiaryGirl" pitchFamily="50" charset="-95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Char char="-"/>
              <a:defRPr/>
            </a:pPr>
            <a:r>
              <a:rPr lang="el-GR" sz="4400" dirty="0" smtClean="0">
                <a:ea typeface="Aka-AcidGR-DiaryGirl" pitchFamily="50" charset="-95"/>
              </a:rPr>
              <a:t>άμεση επικοινωνία με γονείς.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Char char="-"/>
              <a:defRPr/>
            </a:pPr>
            <a:r>
              <a:rPr lang="el-GR" sz="4400" dirty="0" smtClean="0">
                <a:ea typeface="Aka-AcidGR-DiaryGirl" pitchFamily="50" charset="-95"/>
              </a:rPr>
              <a:t>Ανταλλαγή μηνυμάτων, φωτογραφιών και ταινιών μεταξύ εκπαιδευτικών, μαθητών και γονιών.</a:t>
            </a:r>
          </a:p>
          <a:p>
            <a:pPr lvl="0"/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+mn-lt"/>
                <a:ea typeface="Aka-AcidGR-DiaryGirl" pitchFamily="50" charset="-95"/>
              </a:rPr>
              <a:t>Τι είναι το </a:t>
            </a:r>
            <a:r>
              <a:rPr lang="en-US" b="1" dirty="0" smtClean="0">
                <a:latin typeface="+mn-lt"/>
                <a:ea typeface="Aka-AcidGR-DiaryGirl" pitchFamily="50" charset="-95"/>
              </a:rPr>
              <a:t>Class Dojo</a:t>
            </a:r>
            <a:r>
              <a:rPr lang="el-GR" b="1" dirty="0" smtClean="0">
                <a:latin typeface="+mn-lt"/>
                <a:ea typeface="Aka-AcidGR-DiaryGirl" pitchFamily="50" charset="-95"/>
              </a:rPr>
              <a:t>;</a:t>
            </a:r>
            <a:endParaRPr lang="en-US" b="1" dirty="0">
              <a:latin typeface="+mn-lt"/>
              <a:ea typeface="Aka-AcidGR-DiaryGirl" pitchFamily="50" charset="-9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Γενικές πληροφορίες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187624" y="1279694"/>
            <a:ext cx="7632848" cy="5129609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endParaRPr lang="el-GR" dirty="0" smtClean="0"/>
          </a:p>
          <a:p>
            <a:pPr lvl="0"/>
            <a:r>
              <a:rPr lang="el-GR" sz="2400" dirty="0" err="1" smtClean="0"/>
              <a:t>Πρωτοσχεδιάστηκε</a:t>
            </a:r>
            <a:r>
              <a:rPr lang="el-GR" sz="2400" dirty="0" smtClean="0"/>
              <a:t> </a:t>
            </a:r>
            <a:r>
              <a:rPr lang="el-GR" sz="2400" dirty="0"/>
              <a:t>το 2011</a:t>
            </a:r>
          </a:p>
          <a:p>
            <a:pPr lvl="0">
              <a:spcBef>
                <a:spcPts val="1600"/>
              </a:spcBef>
            </a:pPr>
            <a:r>
              <a:rPr lang="el-GR" sz="2400" dirty="0"/>
              <a:t>Χρησιμοποιείται σε 180 χώρες σε όλο τον κόσμο.</a:t>
            </a:r>
          </a:p>
          <a:p>
            <a:pPr lvl="0">
              <a:spcBef>
                <a:spcPts val="1600"/>
              </a:spcBef>
            </a:pPr>
            <a:r>
              <a:rPr lang="el-GR" sz="2400" dirty="0"/>
              <a:t>90%των δημοτικών σχολείων στις ΗΠΑ.</a:t>
            </a:r>
          </a:p>
          <a:p>
            <a:pPr lvl="0">
              <a:spcBef>
                <a:spcPts val="1600"/>
              </a:spcBef>
            </a:pPr>
            <a:r>
              <a:rPr lang="el-GR" sz="2400" dirty="0"/>
              <a:t>Έχει μεταφραστεί σε 35 γλώσσες.</a:t>
            </a:r>
          </a:p>
          <a:p>
            <a:pPr lvl="0">
              <a:spcBef>
                <a:spcPts val="1600"/>
              </a:spcBef>
            </a:pPr>
            <a:r>
              <a:rPr lang="el-GR" sz="2400" dirty="0"/>
              <a:t>Από το 2011 μέχρι σήμερα έχει πάρει πάρα πολλά βραβεία μερικά από τα οποία είναι:</a:t>
            </a:r>
          </a:p>
          <a:p>
            <a:pPr lvl="0">
              <a:spcBef>
                <a:spcPts val="1600"/>
              </a:spcBef>
            </a:pPr>
            <a:r>
              <a:rPr lang="el-GR" sz="2400" u="sng" dirty="0" err="1">
                <a:solidFill>
                  <a:schemeClr val="hlink"/>
                </a:solidFill>
                <a:hlinkClick r:id="rId2"/>
              </a:rPr>
              <a:t>Innovation</a:t>
            </a:r>
            <a:r>
              <a:rPr lang="el-GR" sz="2400" u="sng" dirty="0">
                <a:solidFill>
                  <a:schemeClr val="hlink"/>
                </a:solidFill>
                <a:hlinkClick r:id="rId2"/>
              </a:rPr>
              <a:t> </a:t>
            </a:r>
            <a:r>
              <a:rPr lang="el-GR" sz="2400" u="sng" dirty="0" err="1">
                <a:solidFill>
                  <a:schemeClr val="hlink"/>
                </a:solidFill>
                <a:hlinkClick r:id="rId2"/>
              </a:rPr>
              <a:t>by</a:t>
            </a:r>
            <a:r>
              <a:rPr lang="el-GR" sz="2400" u="sng" dirty="0">
                <a:solidFill>
                  <a:schemeClr val="hlink"/>
                </a:solidFill>
                <a:hlinkClick r:id="rId2"/>
              </a:rPr>
              <a:t> </a:t>
            </a:r>
            <a:r>
              <a:rPr lang="el-GR" sz="2400" u="sng" dirty="0" err="1">
                <a:solidFill>
                  <a:schemeClr val="hlink"/>
                </a:solidFill>
                <a:hlinkClick r:id="rId2"/>
              </a:rPr>
              <a:t>Design</a:t>
            </a:r>
            <a:r>
              <a:rPr lang="el-GR" sz="2400" u="sng" dirty="0">
                <a:solidFill>
                  <a:schemeClr val="hlink"/>
                </a:solidFill>
                <a:hlinkClick r:id="rId2"/>
              </a:rPr>
              <a:t> </a:t>
            </a:r>
            <a:r>
              <a:rPr lang="el-GR" sz="2400" u="sng" dirty="0" err="1">
                <a:solidFill>
                  <a:schemeClr val="hlink"/>
                </a:solidFill>
                <a:hlinkClick r:id="rId2"/>
              </a:rPr>
              <a:t>Awards</a:t>
            </a:r>
            <a:r>
              <a:rPr lang="el-GR" sz="2400" u="sng" dirty="0">
                <a:solidFill>
                  <a:schemeClr val="hlink"/>
                </a:solidFill>
                <a:hlinkClick r:id="rId2"/>
              </a:rPr>
              <a:t> - 2016</a:t>
            </a:r>
            <a:endParaRPr lang="el-GR" sz="2400" dirty="0"/>
          </a:p>
          <a:p>
            <a:pPr lvl="0">
              <a:spcBef>
                <a:spcPts val="1600"/>
              </a:spcBef>
            </a:pPr>
            <a:r>
              <a:rPr lang="el-GR" sz="2400" u="sng" dirty="0">
                <a:solidFill>
                  <a:schemeClr val="hlink"/>
                </a:solidFill>
                <a:hlinkClick r:id="rId3"/>
              </a:rPr>
              <a:t>35 </a:t>
            </a:r>
            <a:r>
              <a:rPr lang="el-GR" sz="2400" u="sng" dirty="0" err="1">
                <a:solidFill>
                  <a:schemeClr val="hlink"/>
                </a:solidFill>
                <a:hlinkClick r:id="rId3"/>
              </a:rPr>
              <a:t>Most</a:t>
            </a:r>
            <a:r>
              <a:rPr lang="el-GR" sz="2400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el-GR" sz="2400" u="sng" dirty="0" err="1">
                <a:solidFill>
                  <a:schemeClr val="hlink"/>
                </a:solidFill>
                <a:hlinkClick r:id="rId3"/>
              </a:rPr>
              <a:t>Innovative</a:t>
            </a:r>
            <a:r>
              <a:rPr lang="el-GR" sz="2400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el-GR" sz="2400" u="sng" dirty="0" err="1">
                <a:solidFill>
                  <a:schemeClr val="hlink"/>
                </a:solidFill>
                <a:hlinkClick r:id="rId3"/>
              </a:rPr>
              <a:t>Apps</a:t>
            </a:r>
            <a:r>
              <a:rPr lang="el-GR" sz="2400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el-GR" sz="2400" u="sng" dirty="0" err="1">
                <a:solidFill>
                  <a:schemeClr val="hlink"/>
                </a:solidFill>
                <a:hlinkClick r:id="rId3"/>
              </a:rPr>
              <a:t>of</a:t>
            </a:r>
            <a:r>
              <a:rPr lang="el-GR" sz="2400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el-GR" sz="2400" u="sng" dirty="0" err="1">
                <a:solidFill>
                  <a:schemeClr val="hlink"/>
                </a:solidFill>
                <a:hlinkClick r:id="rId3"/>
              </a:rPr>
              <a:t>the</a:t>
            </a:r>
            <a:r>
              <a:rPr lang="el-GR" sz="2400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el-GR" sz="2400" u="sng" dirty="0" err="1">
                <a:solidFill>
                  <a:schemeClr val="hlink"/>
                </a:solidFill>
                <a:hlinkClick r:id="rId3"/>
              </a:rPr>
              <a:t>Year</a:t>
            </a:r>
            <a:r>
              <a:rPr lang="el-GR" sz="2400" u="sng" dirty="0">
                <a:solidFill>
                  <a:schemeClr val="hlink"/>
                </a:solidFill>
                <a:hlinkClick r:id="rId3"/>
              </a:rPr>
              <a:t> - 2016</a:t>
            </a:r>
            <a:endParaRPr lang="el-GR" sz="2400" dirty="0"/>
          </a:p>
          <a:p>
            <a:pPr lvl="0">
              <a:spcBef>
                <a:spcPts val="1600"/>
              </a:spcBef>
            </a:pPr>
            <a:r>
              <a:rPr lang="el-GR" sz="2400" u="sng" dirty="0">
                <a:solidFill>
                  <a:schemeClr val="hlink"/>
                </a:solidFill>
                <a:hlinkClick r:id="rId4"/>
              </a:rPr>
              <a:t>25 </a:t>
            </a:r>
            <a:r>
              <a:rPr lang="el-GR" sz="2400" u="sng" dirty="0" err="1">
                <a:solidFill>
                  <a:schemeClr val="hlink"/>
                </a:solidFill>
                <a:hlinkClick r:id="rId4"/>
              </a:rPr>
              <a:t>Most</a:t>
            </a:r>
            <a:r>
              <a:rPr lang="el-GR" sz="2400" u="sng" dirty="0">
                <a:solidFill>
                  <a:schemeClr val="hlink"/>
                </a:solidFill>
                <a:hlinkClick r:id="rId4"/>
              </a:rPr>
              <a:t> </a:t>
            </a:r>
            <a:r>
              <a:rPr lang="el-GR" sz="2400" u="sng" dirty="0" err="1">
                <a:solidFill>
                  <a:schemeClr val="hlink"/>
                </a:solidFill>
                <a:hlinkClick r:id="rId4"/>
              </a:rPr>
              <a:t>Disruptive</a:t>
            </a:r>
            <a:r>
              <a:rPr lang="el-GR" sz="2400" u="sng" dirty="0">
                <a:solidFill>
                  <a:schemeClr val="hlink"/>
                </a:solidFill>
                <a:hlinkClick r:id="rId4"/>
              </a:rPr>
              <a:t> </a:t>
            </a:r>
            <a:r>
              <a:rPr lang="el-GR" sz="2400" u="sng" dirty="0" err="1">
                <a:solidFill>
                  <a:schemeClr val="hlink"/>
                </a:solidFill>
                <a:hlinkClick r:id="rId4"/>
              </a:rPr>
              <a:t>Companies</a:t>
            </a:r>
            <a:r>
              <a:rPr lang="el-GR" sz="2400" u="sng" dirty="0">
                <a:solidFill>
                  <a:schemeClr val="hlink"/>
                </a:solidFill>
                <a:hlinkClick r:id="rId4"/>
              </a:rPr>
              <a:t> - 2017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1570186"/>
          </a:xfrm>
        </p:spPr>
        <p:txBody>
          <a:bodyPr>
            <a:noAutofit/>
          </a:bodyPr>
          <a:lstStyle/>
          <a:p>
            <a:r>
              <a:rPr lang="el-GR" sz="4000" b="1" dirty="0" smtClean="0">
                <a:latin typeface="+mn-lt"/>
                <a:ea typeface="Aka-AcidGR-DiaryGirl" pitchFamily="50" charset="-95"/>
              </a:rPr>
              <a:t>Ποιοι μπορούν να το χρησιμοποιήσουν;</a:t>
            </a:r>
            <a:endParaRPr lang="en-US" sz="4000" b="1" dirty="0" smtClean="0">
              <a:latin typeface="+mn-lt"/>
              <a:ea typeface="Aka-AcidGR-DiaryGirl" pitchFamily="50" charset="-95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8250120" cy="4043536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l-GR" b="1" dirty="0" smtClean="0"/>
              <a:t>Οι εκπαιδευτικοί </a:t>
            </a:r>
            <a:r>
              <a:rPr lang="el-GR" dirty="0" smtClean="0"/>
              <a:t>μπορούν να χρησιμοποιήσουν το </a:t>
            </a:r>
            <a:r>
              <a:rPr lang="el-GR" dirty="0" err="1" smtClean="0"/>
              <a:t>class</a:t>
            </a:r>
            <a:r>
              <a:rPr lang="el-GR" dirty="0" smtClean="0"/>
              <a:t> </a:t>
            </a:r>
            <a:r>
              <a:rPr lang="el-GR" dirty="0" err="1" smtClean="0"/>
              <a:t>dojo</a:t>
            </a:r>
            <a:r>
              <a:rPr lang="el-GR" dirty="0" smtClean="0"/>
              <a:t> για αξιολόγηση των μαθητών/τριών τους και για καλύτερο έλεγχο της τάξης. </a:t>
            </a:r>
          </a:p>
          <a:p>
            <a:endParaRPr lang="el-GR" dirty="0" smtClean="0"/>
          </a:p>
          <a:p>
            <a:pPr lvl="0"/>
            <a:r>
              <a:rPr lang="el-GR" b="1" dirty="0" smtClean="0"/>
              <a:t>Οι γονείς </a:t>
            </a:r>
            <a:r>
              <a:rPr lang="el-GR" dirty="0" smtClean="0"/>
              <a:t>να έχουν άμεση ανατροφοδότηση για το τι κάνουν τα παιδιά τους στην τάξη, πριν ακόμα το παιδί επιστρέψει σπίτι από το σχολείο.</a:t>
            </a:r>
          </a:p>
          <a:p>
            <a:pPr lvl="0"/>
            <a:endParaRPr lang="el-GR" dirty="0" smtClean="0"/>
          </a:p>
          <a:p>
            <a:pPr lvl="0"/>
            <a:r>
              <a:rPr lang="el-GR" b="1" dirty="0" smtClean="0"/>
              <a:t>Οι μαθητές</a:t>
            </a:r>
            <a:r>
              <a:rPr lang="el-GR" dirty="0" smtClean="0"/>
              <a:t> μπορούν να ανεβάζουν φωτογραφίες των εργασιών τους. </a:t>
            </a:r>
          </a:p>
          <a:p>
            <a:pPr lvl="0"/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Πώς μπορεί να χρησιμοποιηθεί;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8322128" cy="4331568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dirty="0" smtClean="0"/>
              <a:t>Στο </a:t>
            </a:r>
            <a:r>
              <a:rPr lang="el-GR" dirty="0" err="1" smtClean="0"/>
              <a:t>class</a:t>
            </a:r>
            <a:r>
              <a:rPr lang="el-GR" dirty="0" smtClean="0"/>
              <a:t> </a:t>
            </a:r>
            <a:r>
              <a:rPr lang="el-GR" dirty="0" err="1" smtClean="0"/>
              <a:t>Dojo</a:t>
            </a:r>
            <a:r>
              <a:rPr lang="el-GR" dirty="0" smtClean="0"/>
              <a:t> ο κάθε μαθητής/</a:t>
            </a:r>
            <a:r>
              <a:rPr lang="el-GR" dirty="0" err="1" smtClean="0"/>
              <a:t>τρια </a:t>
            </a:r>
            <a:r>
              <a:rPr lang="el-GR" dirty="0" smtClean="0"/>
              <a:t>έχει ένα δικό του «</a:t>
            </a:r>
            <a:r>
              <a:rPr lang="en-US" dirty="0" smtClean="0"/>
              <a:t>avatar</a:t>
            </a:r>
            <a:r>
              <a:rPr lang="el-GR" dirty="0" smtClean="0"/>
              <a:t>» και ο/η εκπαιδευτικός βαθμολογεί τον κάθε μαθητή/</a:t>
            </a:r>
            <a:r>
              <a:rPr lang="el-GR" dirty="0" err="1" smtClean="0"/>
              <a:t>τρια </a:t>
            </a:r>
            <a:r>
              <a:rPr lang="el-GR" dirty="0" smtClean="0"/>
              <a:t>είτε θετικά είτε αρνητικά.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l-GR" dirty="0" smtClean="0"/>
              <a:t>Οι γονείς μπορούν να έχουν άμεση ενημέρωση για τους τομείς που χρειάζεται βελτίωση το παιδί και μπορούν να λάβουν ή να στείλουν μήνυμα στον/ην εκπαιδευτικό.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4" name="Picture 4" descr="https://www.technoinventors.com/wp-content/uploads/2017/09/class-dojo-screenshot-1.jpg"/>
          <p:cNvPicPr>
            <a:picLocks noChangeAspect="1" noChangeArrowheads="1"/>
          </p:cNvPicPr>
          <p:nvPr/>
        </p:nvPicPr>
        <p:blipFill>
          <a:blip r:embed="rId2" cstate="print"/>
          <a:srcRect l="1653" r="13464"/>
          <a:stretch>
            <a:fillRect/>
          </a:stretch>
        </p:blipFill>
        <p:spPr bwMode="auto">
          <a:xfrm>
            <a:off x="0" y="836712"/>
            <a:ext cx="9217024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Πώς επιβραβεύω;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6792"/>
            <a:ext cx="7498080" cy="4800600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457200" lvl="0" indent="-342900">
              <a:spcBef>
                <a:spcPts val="0"/>
              </a:spcBef>
              <a:buSzPts val="1800"/>
              <a:buAutoNum type="arabicPeriod"/>
            </a:pPr>
            <a:endParaRPr lang="en-US" dirty="0" smtClean="0"/>
          </a:p>
          <a:p>
            <a:pPr marL="457200" lvl="0" indent="-342900">
              <a:spcBef>
                <a:spcPts val="0"/>
              </a:spcBef>
              <a:buSzPts val="1800"/>
              <a:buAutoNum type="arabicPeriod"/>
            </a:pPr>
            <a:r>
              <a:rPr lang="el-GR" dirty="0" smtClean="0"/>
              <a:t>Καθορισμός στόχων που θέλουμε  να πετύχουμε. (Καλύτερα να γίνεται σε συνεργασία με τα παιδιά).</a:t>
            </a:r>
          </a:p>
          <a:p>
            <a:pPr marL="457200" lvl="0" indent="-342900">
              <a:spcBef>
                <a:spcPts val="0"/>
              </a:spcBef>
              <a:buSzPts val="1800"/>
              <a:buAutoNum type="arabicPeriod"/>
            </a:pPr>
            <a:endParaRPr lang="el-GR" dirty="0" smtClean="0"/>
          </a:p>
          <a:p>
            <a:pPr marL="457200" lvl="0" indent="-342900">
              <a:spcBef>
                <a:spcPts val="0"/>
              </a:spcBef>
              <a:buSzPts val="1800"/>
              <a:buAutoNum type="arabicPeriod"/>
            </a:pPr>
            <a:r>
              <a:rPr lang="el-GR" dirty="0" smtClean="0"/>
              <a:t>Βαθμολόγηση στην τάξη για  συντρέχουσα αξιολόγηση των παιδιών.</a:t>
            </a:r>
          </a:p>
          <a:p>
            <a:pPr marL="457200" lvl="0" indent="-342900">
              <a:spcBef>
                <a:spcPts val="0"/>
              </a:spcBef>
              <a:buSzPts val="1800"/>
              <a:buAutoNum type="arabicPeriod"/>
            </a:pPr>
            <a:endParaRPr lang="el-GR" dirty="0" smtClean="0"/>
          </a:p>
          <a:p>
            <a:pPr marL="457200" lvl="0" indent="-342900">
              <a:spcBef>
                <a:spcPts val="0"/>
              </a:spcBef>
              <a:buSzPts val="1800"/>
              <a:buAutoNum type="arabicPeriod"/>
            </a:pPr>
            <a:r>
              <a:rPr lang="el-GR" dirty="0" smtClean="0"/>
              <a:t>Ατομική επιβράβευση παιδιών όταν φτάσουν σε</a:t>
            </a:r>
            <a:r>
              <a:rPr lang="en-US" dirty="0" smtClean="0"/>
              <a:t> </a:t>
            </a:r>
            <a:r>
              <a:rPr lang="el-GR" dirty="0" smtClean="0"/>
              <a:t>στόχους που θέσαμε από την αρχή.</a:t>
            </a:r>
          </a:p>
          <a:p>
            <a:pPr marL="457200" lvl="0" indent="-342900">
              <a:spcBef>
                <a:spcPts val="0"/>
              </a:spcBef>
              <a:buSzPts val="1800"/>
              <a:buAutoNum type="arabicPeriod"/>
            </a:pPr>
            <a:endParaRPr lang="el-GR" dirty="0" smtClean="0"/>
          </a:p>
          <a:p>
            <a:pPr marL="457200" lvl="0" indent="-342900">
              <a:spcBef>
                <a:spcPts val="0"/>
              </a:spcBef>
              <a:buSzPts val="1800"/>
              <a:buAutoNum type="arabicPeriod"/>
            </a:pPr>
            <a:r>
              <a:rPr lang="el-GR" dirty="0" smtClean="0"/>
              <a:t>Επιβράβευση ολόκληρης της τάξης.</a:t>
            </a:r>
          </a:p>
          <a:p>
            <a:endParaRPr lang="en-US" dirty="0"/>
          </a:p>
        </p:txBody>
      </p:sp>
      <p:pic>
        <p:nvPicPr>
          <p:cNvPr id="4" name="Picture 2" descr="http://simcloughlin.com/wp-content/uploads/2015/07/631904_orig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51112">
            <a:off x="6054272" y="693873"/>
            <a:ext cx="2729136" cy="1297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θα μπορούσα να επιβραβεύσω;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Δεξιότητες:</a:t>
            </a:r>
          </a:p>
          <a:p>
            <a:r>
              <a:rPr lang="el-GR" dirty="0" smtClean="0"/>
              <a:t>Εκτέλεση εργασίας στον απαιτούμενο χρόνο!</a:t>
            </a:r>
          </a:p>
          <a:p>
            <a:r>
              <a:rPr lang="el-GR" dirty="0" smtClean="0"/>
              <a:t>Ολοκλήρωση μίας εργασίας.</a:t>
            </a:r>
          </a:p>
          <a:p>
            <a:r>
              <a:rPr lang="el-GR" dirty="0" smtClean="0"/>
              <a:t>Δημιουργικότητα.</a:t>
            </a:r>
          </a:p>
          <a:p>
            <a:r>
              <a:rPr lang="el-GR" dirty="0" smtClean="0"/>
              <a:t>Συνεργασία.</a:t>
            </a:r>
          </a:p>
          <a:p>
            <a:r>
              <a:rPr lang="el-GR" dirty="0" smtClean="0"/>
              <a:t>Καλλιγραφία.</a:t>
            </a:r>
          </a:p>
          <a:p>
            <a:r>
              <a:rPr lang="el-GR" dirty="0" smtClean="0"/>
              <a:t>Ανάγνωση.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θα μπορούσα να επιβραβεύσω;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342900" lvl="0" indent="-342900">
              <a:spcBef>
                <a:spcPct val="20000"/>
              </a:spcBef>
              <a:buClrTx/>
              <a:buSzTx/>
              <a:buNone/>
              <a:defRPr/>
            </a:pPr>
            <a:r>
              <a:rPr lang="el-GR" sz="2800" b="1" dirty="0" smtClean="0">
                <a:solidFill>
                  <a:schemeClr val="dk1"/>
                </a:solidFill>
              </a:rPr>
              <a:t>Συμπεριφορές</a:t>
            </a:r>
            <a:r>
              <a:rPr lang="el-GR" sz="2800" dirty="0" smtClean="0">
                <a:solidFill>
                  <a:schemeClr val="dk1"/>
                </a:solidFill>
              </a:rPr>
              <a:t>: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el-GR" sz="2800" dirty="0" smtClean="0">
                <a:solidFill>
                  <a:schemeClr val="dk1"/>
                </a:solidFill>
              </a:rPr>
              <a:t>Προσφορά βοήθειας προς άλλα παιδιά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el-GR" sz="2800" dirty="0" smtClean="0">
                <a:solidFill>
                  <a:schemeClr val="dk1"/>
                </a:solidFill>
              </a:rPr>
              <a:t>Ευγένεια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el-GR" sz="2800" dirty="0" smtClean="0">
                <a:solidFill>
                  <a:schemeClr val="dk1"/>
                </a:solidFill>
              </a:rPr>
              <a:t>Τήρηση κανόνων της τάξης:</a:t>
            </a:r>
          </a:p>
          <a:p>
            <a:pPr marL="742950" lvl="1" indent="-285750">
              <a:spcBef>
                <a:spcPct val="20000"/>
              </a:spcBef>
              <a:buClrTx/>
              <a:buFont typeface="Arial" pitchFamily="34" charset="0"/>
              <a:buChar char="–"/>
              <a:defRPr/>
            </a:pPr>
            <a:r>
              <a:rPr lang="el-GR" dirty="0" smtClean="0">
                <a:solidFill>
                  <a:schemeClr val="dk1"/>
                </a:solidFill>
              </a:rPr>
              <a:t>Παίρνω άδεια για να μιλήσω</a:t>
            </a:r>
          </a:p>
          <a:p>
            <a:pPr marL="742950" lvl="1" indent="-285750">
              <a:spcBef>
                <a:spcPct val="20000"/>
              </a:spcBef>
              <a:buClrTx/>
              <a:buFont typeface="Arial" pitchFamily="34" charset="0"/>
              <a:buChar char="–"/>
              <a:defRPr/>
            </a:pPr>
            <a:r>
              <a:rPr lang="el-GR" dirty="0" smtClean="0">
                <a:solidFill>
                  <a:schemeClr val="dk1"/>
                </a:solidFill>
              </a:rPr>
              <a:t>Περιμένω τη σειρά μου</a:t>
            </a:r>
          </a:p>
          <a:p>
            <a:pPr marL="742950" lvl="1" indent="-285750">
              <a:spcBef>
                <a:spcPct val="20000"/>
              </a:spcBef>
              <a:buClrTx/>
              <a:buFont typeface="Arial" pitchFamily="34" charset="0"/>
              <a:buChar char="–"/>
              <a:defRPr/>
            </a:pPr>
            <a:r>
              <a:rPr lang="el-GR" dirty="0" smtClean="0">
                <a:solidFill>
                  <a:schemeClr val="dk1"/>
                </a:solidFill>
              </a:rPr>
              <a:t>Ακούω τους συμμαθητές μου.</a:t>
            </a:r>
          </a:p>
          <a:p>
            <a:pPr marL="742950" lvl="1" indent="-285750">
              <a:spcBef>
                <a:spcPct val="20000"/>
              </a:spcBef>
              <a:buClrTx/>
              <a:buFont typeface="Arial" pitchFamily="34" charset="0"/>
              <a:buChar char="–"/>
              <a:defRPr/>
            </a:pPr>
            <a:r>
              <a:rPr lang="el-GR" dirty="0" smtClean="0">
                <a:solidFill>
                  <a:schemeClr val="dk1"/>
                </a:solidFill>
              </a:rPr>
              <a:t>Κάθομαι στην καρέκλα μου.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el-GR" sz="2800" dirty="0" smtClean="0">
                <a:solidFill>
                  <a:schemeClr val="dk1"/>
                </a:solidFill>
              </a:rPr>
              <a:t>Εκτέλεση μιας υπευθυνότητας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el-GR" sz="2800" dirty="0" smtClean="0">
                <a:solidFill>
                  <a:schemeClr val="dk1"/>
                </a:solidFill>
              </a:rPr>
              <a:t>Εργασία στο σπίτι / Εθελοντική εργασία στο σπίτι.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618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Aka-AcidGR-DiaryGirl</vt:lpstr>
      <vt:lpstr>Arial</vt:lpstr>
      <vt:lpstr>Corbel</vt:lpstr>
      <vt:lpstr>Gill Sans MT</vt:lpstr>
      <vt:lpstr>Segoe Script</vt:lpstr>
      <vt:lpstr>Verdana</vt:lpstr>
      <vt:lpstr>Wingdings</vt:lpstr>
      <vt:lpstr>Wingdings 2</vt:lpstr>
      <vt:lpstr>Solstice</vt:lpstr>
      <vt:lpstr>           Class Dojo</vt:lpstr>
      <vt:lpstr>Τι είναι το Class Dojo;</vt:lpstr>
      <vt:lpstr>Γενικές πληροφορίες</vt:lpstr>
      <vt:lpstr>Ποιοι μπορούν να το χρησιμοποιήσουν;</vt:lpstr>
      <vt:lpstr>Πώς μπορεί να χρησιμοποιηθεί;</vt:lpstr>
      <vt:lpstr>PowerPoint Presentation</vt:lpstr>
      <vt:lpstr>Πώς επιβραβεύω;</vt:lpstr>
      <vt:lpstr>Τι θα μπορούσα να επιβραβεύσω;</vt:lpstr>
      <vt:lpstr>Τι θα μπορούσα να επιβραβεύσω;</vt:lpstr>
      <vt:lpstr>Συγχαρητήρια ! Η τάξη σας έχει κερδίσει 200 βαθμούς στο Class Dojo !</vt:lpstr>
      <vt:lpstr>Σε τι επιβάλω «ποινές»;</vt:lpstr>
      <vt:lpstr>Πώς επιβάλω «ποινές»;</vt:lpstr>
      <vt:lpstr>Γιατί το Class Dojo;</vt:lpstr>
      <vt:lpstr>Γιατί το Class Dojo;</vt:lpstr>
      <vt:lpstr>PowerPoint Presentation</vt:lpstr>
      <vt:lpstr>ΠΡΟΣΟΧΗ!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Dojo</dc:title>
  <dc:creator>user</dc:creator>
  <cp:lastModifiedBy>Administrator</cp:lastModifiedBy>
  <cp:revision>14</cp:revision>
  <dcterms:created xsi:type="dcterms:W3CDTF">2018-11-15T19:01:43Z</dcterms:created>
  <dcterms:modified xsi:type="dcterms:W3CDTF">2018-11-21T09:33:25Z</dcterms:modified>
</cp:coreProperties>
</file>